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15"/>
  </p:notesMasterIdLst>
  <p:handoutMasterIdLst>
    <p:handoutMasterId r:id="rId16"/>
  </p:handoutMasterIdLst>
  <p:sldIdLst>
    <p:sldId id="288" r:id="rId5"/>
    <p:sldId id="261" r:id="rId6"/>
    <p:sldId id="290" r:id="rId7"/>
    <p:sldId id="291" r:id="rId8"/>
    <p:sldId id="297" r:id="rId9"/>
    <p:sldId id="298" r:id="rId10"/>
    <p:sldId id="299" r:id="rId11"/>
    <p:sldId id="292" r:id="rId12"/>
    <p:sldId id="296" r:id="rId13"/>
    <p:sldId id="29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4474" autoAdjust="0"/>
  </p:normalViewPr>
  <p:slideViewPr>
    <p:cSldViewPr snapToGrid="0" snapToObjects="1">
      <p:cViewPr varScale="1">
        <p:scale>
          <a:sx n="115" d="100"/>
          <a:sy n="115" d="100"/>
        </p:scale>
        <p:origin x="79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0" d="100"/>
          <a:sy n="60" d="100"/>
        </p:scale>
        <p:origin x="2424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ree Harris" userId="13b5b6d0e1a90a66" providerId="LiveId" clId="{7133180B-581E-49B0-899D-7BC784BA9987}"/>
    <pc:docChg chg="modSld">
      <pc:chgData name="Sheree Harris" userId="13b5b6d0e1a90a66" providerId="LiveId" clId="{7133180B-581E-49B0-899D-7BC784BA9987}" dt="2024-11-21T08:11:26.208" v="9" actId="208"/>
      <pc:docMkLst>
        <pc:docMk/>
      </pc:docMkLst>
      <pc:sldChg chg="modSp mod">
        <pc:chgData name="Sheree Harris" userId="13b5b6d0e1a90a66" providerId="LiveId" clId="{7133180B-581E-49B0-899D-7BC784BA9987}" dt="2024-11-21T08:11:06.746" v="1" actId="208"/>
        <pc:sldMkLst>
          <pc:docMk/>
          <pc:sldMk cId="3494034371" sldId="290"/>
        </pc:sldMkLst>
        <pc:picChg chg="mod">
          <ac:chgData name="Sheree Harris" userId="13b5b6d0e1a90a66" providerId="LiveId" clId="{7133180B-581E-49B0-899D-7BC784BA9987}" dt="2024-11-21T08:11:06.746" v="1" actId="208"/>
          <ac:picMkLst>
            <pc:docMk/>
            <pc:sldMk cId="3494034371" sldId="290"/>
            <ac:picMk id="12" creationId="{AD09BC0A-E8FC-B61F-8B0E-C4AB66DE93AB}"/>
          </ac:picMkLst>
        </pc:picChg>
      </pc:sldChg>
      <pc:sldChg chg="modSp mod">
        <pc:chgData name="Sheree Harris" userId="13b5b6d0e1a90a66" providerId="LiveId" clId="{7133180B-581E-49B0-899D-7BC784BA9987}" dt="2024-11-21T08:11:23.290" v="8" actId="208"/>
        <pc:sldMkLst>
          <pc:docMk/>
          <pc:sldMk cId="32568796" sldId="292"/>
        </pc:sldMkLst>
        <pc:picChg chg="mod">
          <ac:chgData name="Sheree Harris" userId="13b5b6d0e1a90a66" providerId="LiveId" clId="{7133180B-581E-49B0-899D-7BC784BA9987}" dt="2024-11-21T08:11:23.290" v="8" actId="208"/>
          <ac:picMkLst>
            <pc:docMk/>
            <pc:sldMk cId="32568796" sldId="292"/>
            <ac:picMk id="11" creationId="{7C71FA68-D4DB-FC04-DFBA-CDFC84BC5008}"/>
          </ac:picMkLst>
        </pc:picChg>
      </pc:sldChg>
      <pc:sldChg chg="modSp mod">
        <pc:chgData name="Sheree Harris" userId="13b5b6d0e1a90a66" providerId="LiveId" clId="{7133180B-581E-49B0-899D-7BC784BA9987}" dt="2024-11-21T08:11:26.208" v="9" actId="208"/>
        <pc:sldMkLst>
          <pc:docMk/>
          <pc:sldMk cId="336518477" sldId="296"/>
        </pc:sldMkLst>
        <pc:picChg chg="mod">
          <ac:chgData name="Sheree Harris" userId="13b5b6d0e1a90a66" providerId="LiveId" clId="{7133180B-581E-49B0-899D-7BC784BA9987}" dt="2024-11-21T08:11:26.208" v="9" actId="208"/>
          <ac:picMkLst>
            <pc:docMk/>
            <pc:sldMk cId="336518477" sldId="296"/>
            <ac:picMk id="8" creationId="{90965037-AB75-8E37-9744-160F27324581}"/>
          </ac:picMkLst>
        </pc:picChg>
      </pc:sldChg>
      <pc:sldChg chg="modSp mod">
        <pc:chgData name="Sheree Harris" userId="13b5b6d0e1a90a66" providerId="LiveId" clId="{7133180B-581E-49B0-899D-7BC784BA9987}" dt="2024-11-21T08:11:14.412" v="4" actId="208"/>
        <pc:sldMkLst>
          <pc:docMk/>
          <pc:sldMk cId="737883270" sldId="298"/>
        </pc:sldMkLst>
        <pc:picChg chg="mod">
          <ac:chgData name="Sheree Harris" userId="13b5b6d0e1a90a66" providerId="LiveId" clId="{7133180B-581E-49B0-899D-7BC784BA9987}" dt="2024-11-21T08:11:14.412" v="4" actId="208"/>
          <ac:picMkLst>
            <pc:docMk/>
            <pc:sldMk cId="737883270" sldId="298"/>
            <ac:picMk id="5" creationId="{6BBC7F2B-E673-8262-E2BE-D1D5C4198EFB}"/>
          </ac:picMkLst>
        </pc:picChg>
        <pc:picChg chg="mod">
          <ac:chgData name="Sheree Harris" userId="13b5b6d0e1a90a66" providerId="LiveId" clId="{7133180B-581E-49B0-899D-7BC784BA9987}" dt="2024-11-21T08:11:12.837" v="3" actId="208"/>
          <ac:picMkLst>
            <pc:docMk/>
            <pc:sldMk cId="737883270" sldId="298"/>
            <ac:picMk id="7" creationId="{76E7B9A1-3A64-B084-B2E0-2492A1B8C030}"/>
          </ac:picMkLst>
        </pc:picChg>
        <pc:picChg chg="mod">
          <ac:chgData name="Sheree Harris" userId="13b5b6d0e1a90a66" providerId="LiveId" clId="{7133180B-581E-49B0-899D-7BC784BA9987}" dt="2024-11-21T08:11:11.358" v="2" actId="208"/>
          <ac:picMkLst>
            <pc:docMk/>
            <pc:sldMk cId="737883270" sldId="298"/>
            <ac:picMk id="8" creationId="{C607B449-A2E4-28CB-E210-D4A4621361BB}"/>
          </ac:picMkLst>
        </pc:picChg>
      </pc:sldChg>
      <pc:sldChg chg="modSp mod">
        <pc:chgData name="Sheree Harris" userId="13b5b6d0e1a90a66" providerId="LiveId" clId="{7133180B-581E-49B0-899D-7BC784BA9987}" dt="2024-11-21T08:11:20.365" v="7" actId="208"/>
        <pc:sldMkLst>
          <pc:docMk/>
          <pc:sldMk cId="2137231050" sldId="299"/>
        </pc:sldMkLst>
        <pc:picChg chg="mod">
          <ac:chgData name="Sheree Harris" userId="13b5b6d0e1a90a66" providerId="LiveId" clId="{7133180B-581E-49B0-899D-7BC784BA9987}" dt="2024-11-21T08:11:18.806" v="6" actId="208"/>
          <ac:picMkLst>
            <pc:docMk/>
            <pc:sldMk cId="2137231050" sldId="299"/>
            <ac:picMk id="6" creationId="{B3226803-72E0-19D6-A1E8-3CAE7528313E}"/>
          </ac:picMkLst>
        </pc:picChg>
        <pc:picChg chg="mod">
          <ac:chgData name="Sheree Harris" userId="13b5b6d0e1a90a66" providerId="LiveId" clId="{7133180B-581E-49B0-899D-7BC784BA9987}" dt="2024-11-21T08:11:17.133" v="5" actId="208"/>
          <ac:picMkLst>
            <pc:docMk/>
            <pc:sldMk cId="2137231050" sldId="299"/>
            <ac:picMk id="8" creationId="{E5C62CCE-2844-63CB-FE35-BB64D863DAAF}"/>
          </ac:picMkLst>
        </pc:picChg>
        <pc:picChg chg="mod">
          <ac:chgData name="Sheree Harris" userId="13b5b6d0e1a90a66" providerId="LiveId" clId="{7133180B-581E-49B0-899D-7BC784BA9987}" dt="2024-11-21T08:11:20.365" v="7" actId="208"/>
          <ac:picMkLst>
            <pc:docMk/>
            <pc:sldMk cId="2137231050" sldId="299"/>
            <ac:picMk id="12" creationId="{C30BDDE7-5B35-3E77-123E-AAC87E5BAA7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138B2-18CD-1D41-89B0-ADB5F3BA92A3}" type="datetimeFigureOut">
              <a:rPr lang="en-US" smtClean="0"/>
              <a:t>11/20/24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7D167-9BB5-2048-9DDA-7DF8E5D94D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7A355-8776-CB43-838E-ED9EE2F8390B}" type="datetimeFigureOut">
              <a:rPr lang="en-US" smtClean="0"/>
              <a:t>11/20/24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3FA8-A3F3-7640-B13D-36C73B3E55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FA637AC-751E-9E9D-7175-A0FADF858F5A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42BB51D-E7C1-3746-85E9-889CCB24F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1645920"/>
            <a:ext cx="7772400" cy="4572000"/>
          </a:xfrm>
        </p:spPr>
        <p:txBody>
          <a:bodyPr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baseline="0">
                <a:solidFill>
                  <a:schemeClr val="tx1"/>
                </a:solidFill>
                <a:latin typeface="+mj-lt"/>
                <a:ea typeface="Meiryo UI" panose="020B0604030504040204" pitchFamily="34" charset="-128"/>
              </a:defRPr>
            </a:lvl1pPr>
          </a:lstStyle>
          <a:p>
            <a:endParaRPr lang="en-US" noProof="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E016467-0564-6D4C-BF17-F4FA3991C1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731520"/>
            <a:ext cx="6858000" cy="731520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1"/>
                </a:solidFill>
                <a:latin typeface="+mn-lt"/>
                <a:ea typeface="Meiryo UI" panose="020B060403050404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altLang="ja-JP" noProof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1E1467-7F21-7E40-BF7A-27FECC27EFB8}"/>
              </a:ext>
            </a:extLst>
          </p:cNvPr>
          <p:cNvGrpSpPr/>
          <p:nvPr userDrawn="1"/>
        </p:nvGrpSpPr>
        <p:grpSpPr>
          <a:xfrm>
            <a:off x="8208409" y="591476"/>
            <a:ext cx="3257061" cy="3329423"/>
            <a:chOff x="8490839" y="413500"/>
            <a:chExt cx="3257061" cy="3329423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7D81FEF9-779F-20FF-5FC1-5D766A293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341911">
              <a:off x="9344585" y="677068"/>
              <a:ext cx="2057606" cy="2724154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CCC497C-E1BC-E9FA-71FF-2422756A4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1767570">
              <a:off x="10241214" y="491479"/>
              <a:ext cx="529789" cy="550166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C3B983FC-FFFB-72DC-76ED-D5B4822D9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65259" y="450169"/>
              <a:ext cx="782641" cy="812743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14DFC72-C039-4990-8FBE-CD9655DD6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3252117" flipH="1">
              <a:off x="8490839" y="413500"/>
              <a:ext cx="782641" cy="812743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4C9D146A-74DD-B2C2-3952-AFC3A7AE5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3566579">
              <a:off x="11156191" y="3188887"/>
              <a:ext cx="543582" cy="5644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689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498A30-8462-D4F7-33E4-52016881ECBA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42D7A8-90D7-EAD8-D5B0-6375EB3F4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 anchor="b" anchorCtr="0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4DA03-155B-0EEF-AE9A-B3002ECE64C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41248" y="2377440"/>
            <a:ext cx="10515600" cy="3657600"/>
          </a:xfrm>
        </p:spPr>
        <p:txBody>
          <a:bodyPr lIns="91440" tIns="45720" rIns="91440" bIns="45720"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11/20/24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547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74DF79A-DA68-AFDD-C02D-2450DEA0DA9D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2560320"/>
            <a:ext cx="6400800" cy="365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05F030-D6EA-F6A3-3B68-7FD969DD8F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15784" y="685800"/>
            <a:ext cx="3840480" cy="5486400"/>
          </a:xfrm>
          <a:custGeom>
            <a:avLst/>
            <a:gdLst>
              <a:gd name="connsiteX0" fmla="*/ 328822 w 3840480"/>
              <a:gd name="connsiteY0" fmla="*/ 0 h 5486400"/>
              <a:gd name="connsiteX1" fmla="*/ 3511658 w 3840480"/>
              <a:gd name="connsiteY1" fmla="*/ 0 h 5486400"/>
              <a:gd name="connsiteX2" fmla="*/ 3840480 w 3840480"/>
              <a:gd name="connsiteY2" fmla="*/ 328822 h 5486400"/>
              <a:gd name="connsiteX3" fmla="*/ 3840480 w 3840480"/>
              <a:gd name="connsiteY3" fmla="*/ 5157578 h 5486400"/>
              <a:gd name="connsiteX4" fmla="*/ 3511658 w 3840480"/>
              <a:gd name="connsiteY4" fmla="*/ 5486400 h 5486400"/>
              <a:gd name="connsiteX5" fmla="*/ 328822 w 3840480"/>
              <a:gd name="connsiteY5" fmla="*/ 5486400 h 5486400"/>
              <a:gd name="connsiteX6" fmla="*/ 0 w 3840480"/>
              <a:gd name="connsiteY6" fmla="*/ 5157578 h 5486400"/>
              <a:gd name="connsiteX7" fmla="*/ 0 w 3840480"/>
              <a:gd name="connsiteY7" fmla="*/ 328822 h 5486400"/>
              <a:gd name="connsiteX8" fmla="*/ 328822 w 3840480"/>
              <a:gd name="connsiteY8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0480" h="5486400">
                <a:moveTo>
                  <a:pt x="328822" y="0"/>
                </a:moveTo>
                <a:lnTo>
                  <a:pt x="3511658" y="0"/>
                </a:lnTo>
                <a:cubicBezTo>
                  <a:pt x="3693261" y="0"/>
                  <a:pt x="3840480" y="147219"/>
                  <a:pt x="3840480" y="328822"/>
                </a:cubicBezTo>
                <a:lnTo>
                  <a:pt x="3840480" y="5157578"/>
                </a:lnTo>
                <a:cubicBezTo>
                  <a:pt x="3840480" y="5339181"/>
                  <a:pt x="3693261" y="5486400"/>
                  <a:pt x="3511658" y="5486400"/>
                </a:cubicBezTo>
                <a:lnTo>
                  <a:pt x="328822" y="5486400"/>
                </a:lnTo>
                <a:cubicBezTo>
                  <a:pt x="147219" y="5486400"/>
                  <a:pt x="0" y="5339181"/>
                  <a:pt x="0" y="5157578"/>
                </a:cubicBezTo>
                <a:lnTo>
                  <a:pt x="0" y="328822"/>
                </a:lnTo>
                <a:cubicBezTo>
                  <a:pt x="0" y="147219"/>
                  <a:pt x="147219" y="0"/>
                  <a:pt x="3288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2EFE84E-0920-FAF1-6CA8-DC5A96D2F870}"/>
              </a:ext>
            </a:extLst>
          </p:cNvPr>
          <p:cNvGrpSpPr/>
          <p:nvPr userDrawn="1"/>
        </p:nvGrpSpPr>
        <p:grpSpPr>
          <a:xfrm rot="15816438">
            <a:off x="615660" y="629558"/>
            <a:ext cx="1484669" cy="1452524"/>
            <a:chOff x="5437042" y="654465"/>
            <a:chExt cx="1484669" cy="1452524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E01DCE20-09C5-0306-8775-265D4CF97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4939004">
              <a:off x="5444492" y="657537"/>
              <a:ext cx="387385" cy="402285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92584158-AAE2-FED3-948E-78EE07EE2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9194546">
              <a:off x="6479159" y="654465"/>
              <a:ext cx="442552" cy="459573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722E4E58-0AB1-23E3-BD3F-B997103B9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715989">
              <a:off x="5893647" y="1267000"/>
              <a:ext cx="808878" cy="8399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1715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4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0AA9A03-5219-5FDB-8F76-14B9889332A1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 anchor="b" anchorCtr="0">
            <a:norm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BBE321C-2EF3-1AF9-6D78-453D4F3CC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340864"/>
            <a:ext cx="5486400" cy="3749040"/>
          </a:xfrm>
        </p:spPr>
        <p:txBody>
          <a:bodyPr lIns="91440" tIns="45720" rIns="91440" bIns="45720" anchor="t" anchorCtr="0"/>
          <a:lstStyle>
            <a:lvl1pPr marL="512064" indent="-512064">
              <a:buClr>
                <a:schemeClr val="tx1"/>
              </a:buClr>
              <a:buSzPct val="100000"/>
              <a:buFont typeface="+mj-lt"/>
              <a:buAutoNum type="arabicPeriod"/>
              <a:defRPr sz="1800"/>
            </a:lvl1pPr>
            <a:lvl2pPr marL="1028700" indent="-342900">
              <a:buClr>
                <a:schemeClr val="tx1"/>
              </a:buClr>
              <a:buSzPct val="100000"/>
              <a:buFont typeface="+mj-lt"/>
              <a:buAutoNum type="alphaLcPeriod"/>
              <a:defRPr sz="1600"/>
            </a:lvl2pPr>
            <a:lvl3pPr marL="1543050" indent="-400050">
              <a:buClr>
                <a:schemeClr val="tx1"/>
              </a:buClr>
              <a:buSzPct val="100000"/>
              <a:buFont typeface="+mj-lt"/>
              <a:buAutoNum type="romanLcPeriod"/>
              <a:defRPr sz="1600"/>
            </a:lvl3pPr>
            <a:lvl4pPr marL="1943100" indent="-342900">
              <a:buClr>
                <a:schemeClr val="tx1"/>
              </a:buClr>
              <a:buSzPct val="100000"/>
              <a:buFont typeface="+mj-lt"/>
              <a:buAutoNum type="arabicParenR"/>
              <a:defRPr sz="1600"/>
            </a:lvl4pPr>
            <a:lvl5pPr marL="2400300" indent="-342900">
              <a:buClr>
                <a:schemeClr val="tx1"/>
              </a:buClr>
              <a:buSzPct val="100000"/>
              <a:buFont typeface="+mj-lt"/>
              <a:buAutoNum type="alphaLcParenR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7967943-29F6-8B4F-D85A-3E3BC79F55C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885432" y="2340864"/>
            <a:ext cx="2834640" cy="3840480"/>
          </a:xfrm>
        </p:spPr>
        <p:txBody>
          <a:bodyPr anchor="t" anchorCtr="0"/>
          <a:lstStyle>
            <a:lvl1pPr marL="0" indent="0">
              <a:buClr>
                <a:schemeClr val="accent1"/>
              </a:buClr>
              <a:buSzPct val="90000"/>
              <a:buNone/>
              <a:defRPr sz="1800"/>
            </a:lvl1pPr>
            <a:lvl2pPr marL="457200" indent="-228600">
              <a:buClr>
                <a:schemeClr val="accent1"/>
              </a:buClr>
              <a:buSzPct val="90000"/>
              <a:defRPr sz="1600"/>
            </a:lvl2pPr>
            <a:lvl3pPr marL="914400" indent="-228600">
              <a:buClr>
                <a:schemeClr val="accent1"/>
              </a:buClr>
              <a:buSzPct val="90000"/>
              <a:defRPr sz="1600"/>
            </a:lvl3pPr>
            <a:lvl4pPr marL="13716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11/20/24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ED4B7AC-0A74-D081-4126-7D5BB0DF978A}"/>
              </a:ext>
            </a:extLst>
          </p:cNvPr>
          <p:cNvCxnSpPr/>
          <p:nvPr userDrawn="1"/>
        </p:nvCxnSpPr>
        <p:spPr>
          <a:xfrm>
            <a:off x="6478854" y="2342232"/>
            <a:ext cx="0" cy="3843128"/>
          </a:xfrm>
          <a:prstGeom prst="line">
            <a:avLst/>
          </a:prstGeom>
          <a:ln w="38100" cap="rnd">
            <a:solidFill>
              <a:schemeClr val="accent2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B193C94A-0AB2-B395-E722-487D1EB8AC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9293"/>
          <a:stretch/>
        </p:blipFill>
        <p:spPr>
          <a:xfrm rot="16200000">
            <a:off x="9209319" y="2954216"/>
            <a:ext cx="3351115" cy="13716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79E72A1-BF08-EE06-7D8C-4AA04F7849E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5533699" flipH="1">
            <a:off x="10582146" y="593463"/>
            <a:ext cx="831783" cy="86377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3A906E1-E32B-5A1F-2D56-B49187E0F22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066301" flipH="1" flipV="1">
            <a:off x="10582146" y="5416335"/>
            <a:ext cx="831783" cy="86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89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4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4A504C4-F594-8A14-20FD-71ABDA846B4B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5303520" cy="4023360"/>
          </a:xfrm>
        </p:spPr>
        <p:txBody>
          <a:bodyPr lIns="0" rIns="0">
            <a:normAutofit/>
          </a:bodyPr>
          <a:lstStyle>
            <a:lvl1pPr algn="ctr">
              <a:defRPr sz="4600"/>
            </a:lvl1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48" y="731520"/>
            <a:ext cx="5303520" cy="4023360"/>
          </a:xfrm>
        </p:spPr>
        <p:txBody>
          <a:bodyPr anchor="ctr" anchorCtr="0"/>
          <a:lstStyle>
            <a:lvl1pPr marL="0" indent="0">
              <a:buNone/>
              <a:defRPr sz="2000"/>
            </a:lvl1pPr>
            <a:lvl2pPr>
              <a:buClr>
                <a:schemeClr val="accent1"/>
              </a:buClr>
              <a:buSzPct val="90000"/>
              <a:defRPr/>
            </a:lvl2pPr>
            <a:lvl3pPr>
              <a:buClr>
                <a:schemeClr val="accent1"/>
              </a:buClr>
              <a:buSzPct val="90000"/>
              <a:defRPr/>
            </a:lvl3pPr>
            <a:lvl4pPr>
              <a:buClr>
                <a:schemeClr val="accent1"/>
              </a:buClr>
              <a:buSzPct val="90000"/>
              <a:defRPr/>
            </a:lvl4pPr>
            <a:lvl5pPr>
              <a:buClr>
                <a:schemeClr val="accent1"/>
              </a:buClr>
              <a:buSzPct val="90000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EECEFCD-B1A9-DF64-DD0A-FB2E7AE952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420" y="4920978"/>
            <a:ext cx="1091316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737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1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692597-FFF9-444F-8F77-6E784B94A346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4937760" cy="4023360"/>
          </a:xfrm>
        </p:spPr>
        <p:txBody>
          <a:bodyPr lIns="0" tIns="0" rIns="0" bIns="0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48" y="731520"/>
            <a:ext cx="5303520" cy="4023360"/>
          </a:xfrm>
        </p:spPr>
        <p:txBody>
          <a:bodyPr anchor="ctr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11/20/24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4A4B7E5-B9DF-4656-97A9-2E604E49E2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420" y="4920978"/>
            <a:ext cx="1091316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16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60195EE-CFED-7B58-C5A5-E6E1E87B304A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9200" y="1737360"/>
            <a:ext cx="6400800" cy="338328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9200" y="5394960"/>
            <a:ext cx="6400800" cy="91440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3E18BAB-7B25-780A-BE65-350200AA4D7A}"/>
              </a:ext>
            </a:extLst>
          </p:cNvPr>
          <p:cNvGrpSpPr/>
          <p:nvPr userDrawn="1"/>
        </p:nvGrpSpPr>
        <p:grpSpPr>
          <a:xfrm>
            <a:off x="577213" y="507265"/>
            <a:ext cx="3844662" cy="3928902"/>
            <a:chOff x="797347" y="638844"/>
            <a:chExt cx="3729519" cy="381123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D24158F-3B6B-E5FD-893D-E161110F443C}"/>
                </a:ext>
              </a:extLst>
            </p:cNvPr>
            <p:cNvSpPr/>
            <p:nvPr/>
          </p:nvSpPr>
          <p:spPr>
            <a:xfrm>
              <a:off x="1285729" y="1158795"/>
              <a:ext cx="2771335" cy="277133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55E909EE-5132-14BC-E20E-412B591A6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396138">
              <a:off x="797347" y="2793821"/>
              <a:ext cx="2505773" cy="142219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6888180-4AC6-A959-2940-10BF0CA40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5926" y="638844"/>
              <a:ext cx="3710940" cy="38112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8221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692597-FFF9-444F-8F77-6E784B94A346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FE40C8E-7A79-6285-A56D-54B714BE5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639420" y="731520"/>
            <a:ext cx="10913161" cy="13716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258B21D-A539-48D1-461B-7C16E045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203704"/>
            <a:ext cx="4937760" cy="4023360"/>
          </a:xfrm>
        </p:spPr>
        <p:txBody>
          <a:bodyPr lIns="0" tIns="0" rIns="0" bIns="0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1D1FCDB-AFA4-5977-8DBB-07E6F6BDD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48" y="2203704"/>
            <a:ext cx="5303520" cy="4023360"/>
          </a:xfrm>
        </p:spPr>
        <p:txBody>
          <a:bodyPr anchor="ctr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2452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74DF79A-DA68-AFDD-C02D-2450DEA0DA9D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9200" y="1737360"/>
            <a:ext cx="6400800" cy="338328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9200" y="5394960"/>
            <a:ext cx="6400800" cy="73152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05F030-D6EA-F6A3-3B68-7FD969DD8F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0" y="685800"/>
            <a:ext cx="3840480" cy="5486400"/>
          </a:xfrm>
          <a:custGeom>
            <a:avLst/>
            <a:gdLst>
              <a:gd name="connsiteX0" fmla="*/ 328822 w 3840480"/>
              <a:gd name="connsiteY0" fmla="*/ 0 h 5486400"/>
              <a:gd name="connsiteX1" fmla="*/ 3511658 w 3840480"/>
              <a:gd name="connsiteY1" fmla="*/ 0 h 5486400"/>
              <a:gd name="connsiteX2" fmla="*/ 3840480 w 3840480"/>
              <a:gd name="connsiteY2" fmla="*/ 328822 h 5486400"/>
              <a:gd name="connsiteX3" fmla="*/ 3840480 w 3840480"/>
              <a:gd name="connsiteY3" fmla="*/ 5157578 h 5486400"/>
              <a:gd name="connsiteX4" fmla="*/ 3511658 w 3840480"/>
              <a:gd name="connsiteY4" fmla="*/ 5486400 h 5486400"/>
              <a:gd name="connsiteX5" fmla="*/ 328822 w 3840480"/>
              <a:gd name="connsiteY5" fmla="*/ 5486400 h 5486400"/>
              <a:gd name="connsiteX6" fmla="*/ 0 w 3840480"/>
              <a:gd name="connsiteY6" fmla="*/ 5157578 h 5486400"/>
              <a:gd name="connsiteX7" fmla="*/ 0 w 3840480"/>
              <a:gd name="connsiteY7" fmla="*/ 328822 h 5486400"/>
              <a:gd name="connsiteX8" fmla="*/ 328822 w 3840480"/>
              <a:gd name="connsiteY8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0480" h="5486400">
                <a:moveTo>
                  <a:pt x="328822" y="0"/>
                </a:moveTo>
                <a:lnTo>
                  <a:pt x="3511658" y="0"/>
                </a:lnTo>
                <a:cubicBezTo>
                  <a:pt x="3693261" y="0"/>
                  <a:pt x="3840480" y="147219"/>
                  <a:pt x="3840480" y="328822"/>
                </a:cubicBezTo>
                <a:lnTo>
                  <a:pt x="3840480" y="5157578"/>
                </a:lnTo>
                <a:cubicBezTo>
                  <a:pt x="3840480" y="5339181"/>
                  <a:pt x="3693261" y="5486400"/>
                  <a:pt x="3511658" y="5486400"/>
                </a:cubicBezTo>
                <a:lnTo>
                  <a:pt x="328822" y="5486400"/>
                </a:lnTo>
                <a:cubicBezTo>
                  <a:pt x="147219" y="5486400"/>
                  <a:pt x="0" y="5339181"/>
                  <a:pt x="0" y="5157578"/>
                </a:cubicBezTo>
                <a:lnTo>
                  <a:pt x="0" y="328822"/>
                </a:lnTo>
                <a:cubicBezTo>
                  <a:pt x="0" y="147219"/>
                  <a:pt x="147219" y="0"/>
                  <a:pt x="3288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9159AF6-DC73-3F3B-4DE1-FF96E102AD91}"/>
              </a:ext>
            </a:extLst>
          </p:cNvPr>
          <p:cNvGrpSpPr/>
          <p:nvPr userDrawn="1"/>
        </p:nvGrpSpPr>
        <p:grpSpPr>
          <a:xfrm>
            <a:off x="5151782" y="718837"/>
            <a:ext cx="6448714" cy="1109963"/>
            <a:chOff x="5151782" y="718837"/>
            <a:chExt cx="6448714" cy="1109963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FF27E39F-E57E-E1BA-1D9F-200F07AF3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3966" r="30980"/>
            <a:stretch/>
          </p:blipFill>
          <p:spPr>
            <a:xfrm flipV="1">
              <a:off x="5151782" y="731520"/>
              <a:ext cx="3060401" cy="109728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AE6E711D-4BC1-A8B6-96F6-4D100948DD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67374"/>
            <a:stretch/>
          </p:blipFill>
          <p:spPr>
            <a:xfrm flipV="1">
              <a:off x="8752114" y="731520"/>
              <a:ext cx="2848382" cy="109728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2966DB51-3326-B7CD-79CC-419B0BAA4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1001933">
              <a:off x="8148575" y="718837"/>
              <a:ext cx="716638" cy="744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097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0AA9A03-5219-5FDB-8F76-14B9889332A1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 anchor="b" anchorCtr="0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BBE321C-2EF3-1AF9-6D78-453D4F3CC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808" y="2340864"/>
            <a:ext cx="3849624" cy="3840480"/>
          </a:xfrm>
        </p:spPr>
        <p:txBody>
          <a:bodyPr lIns="0" tIns="0" rIns="0" bIns="0"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F250DD-8A39-BA2C-52AA-D45675F76B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49900" y="2341563"/>
            <a:ext cx="5815584" cy="4524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7967943-29F6-8B4F-D85A-3E3BC79F55C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50408" y="2794683"/>
            <a:ext cx="5696712" cy="3532965"/>
          </a:xfrm>
        </p:spPr>
        <p:txBody>
          <a:bodyPr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11/20/24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8FA209F-9796-B2AD-2E33-AE47DA0240A3}"/>
              </a:ext>
            </a:extLst>
          </p:cNvPr>
          <p:cNvCxnSpPr/>
          <p:nvPr userDrawn="1"/>
        </p:nvCxnSpPr>
        <p:spPr>
          <a:xfrm>
            <a:off x="5043951" y="2342232"/>
            <a:ext cx="0" cy="3843128"/>
          </a:xfrm>
          <a:prstGeom prst="line">
            <a:avLst/>
          </a:prstGeom>
          <a:ln w="38100" cap="rnd">
            <a:solidFill>
              <a:schemeClr val="accent2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037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498A30-8462-D4F7-33E4-52016881ECBA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119E5E-F8F1-0767-C2E4-4F21FEBDAA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1554480"/>
            <a:ext cx="6400800" cy="2103120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48D61E1-F43F-7EC3-A01D-52F8769F1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3840480"/>
            <a:ext cx="6400800" cy="2286000"/>
          </a:xfrm>
        </p:spPr>
        <p:txBody>
          <a:bodyPr lIns="91440" tIns="45720" rIns="91440" bIns="45720"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2423177-D8B7-2418-2C26-96BD628397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0376" y="685800"/>
            <a:ext cx="3840480" cy="5486400"/>
          </a:xfrm>
          <a:custGeom>
            <a:avLst/>
            <a:gdLst>
              <a:gd name="connsiteX0" fmla="*/ 328822 w 3840480"/>
              <a:gd name="connsiteY0" fmla="*/ 0 h 5486400"/>
              <a:gd name="connsiteX1" fmla="*/ 3511658 w 3840480"/>
              <a:gd name="connsiteY1" fmla="*/ 0 h 5486400"/>
              <a:gd name="connsiteX2" fmla="*/ 3840480 w 3840480"/>
              <a:gd name="connsiteY2" fmla="*/ 328822 h 5486400"/>
              <a:gd name="connsiteX3" fmla="*/ 3840480 w 3840480"/>
              <a:gd name="connsiteY3" fmla="*/ 5157578 h 5486400"/>
              <a:gd name="connsiteX4" fmla="*/ 3511658 w 3840480"/>
              <a:gd name="connsiteY4" fmla="*/ 5486400 h 5486400"/>
              <a:gd name="connsiteX5" fmla="*/ 328822 w 3840480"/>
              <a:gd name="connsiteY5" fmla="*/ 5486400 h 5486400"/>
              <a:gd name="connsiteX6" fmla="*/ 0 w 3840480"/>
              <a:gd name="connsiteY6" fmla="*/ 5157578 h 5486400"/>
              <a:gd name="connsiteX7" fmla="*/ 0 w 3840480"/>
              <a:gd name="connsiteY7" fmla="*/ 328822 h 5486400"/>
              <a:gd name="connsiteX8" fmla="*/ 328822 w 3840480"/>
              <a:gd name="connsiteY8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0480" h="5486400">
                <a:moveTo>
                  <a:pt x="328822" y="0"/>
                </a:moveTo>
                <a:lnTo>
                  <a:pt x="3511658" y="0"/>
                </a:lnTo>
                <a:cubicBezTo>
                  <a:pt x="3693261" y="0"/>
                  <a:pt x="3840480" y="147219"/>
                  <a:pt x="3840480" y="328822"/>
                </a:cubicBezTo>
                <a:lnTo>
                  <a:pt x="3840480" y="5157578"/>
                </a:lnTo>
                <a:cubicBezTo>
                  <a:pt x="3840480" y="5339181"/>
                  <a:pt x="3693261" y="5486400"/>
                  <a:pt x="3511658" y="5486400"/>
                </a:cubicBezTo>
                <a:lnTo>
                  <a:pt x="328822" y="5486400"/>
                </a:lnTo>
                <a:cubicBezTo>
                  <a:pt x="147219" y="5486400"/>
                  <a:pt x="0" y="5339181"/>
                  <a:pt x="0" y="5157578"/>
                </a:cubicBezTo>
                <a:lnTo>
                  <a:pt x="0" y="328822"/>
                </a:lnTo>
                <a:cubicBezTo>
                  <a:pt x="0" y="147219"/>
                  <a:pt x="147219" y="0"/>
                  <a:pt x="3288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11/20/24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8A9C5B8-2990-93CB-7146-611D366766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2738" r="35243"/>
          <a:stretch/>
        </p:blipFill>
        <p:spPr>
          <a:xfrm>
            <a:off x="740233" y="470266"/>
            <a:ext cx="2562499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92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2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0AA9A03-5219-5FDB-8F76-14B9889332A1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5CB646E-623F-ACC0-0BCC-D09DB046C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 anchor="b" anchorCtr="0">
            <a:norm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1520" y="2377440"/>
            <a:ext cx="4846320" cy="201168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Clr>
                <a:schemeClr val="accent1"/>
              </a:buClr>
              <a:buSzPct val="90000"/>
              <a:defRPr/>
            </a:lvl2pPr>
            <a:lvl3pPr>
              <a:buClr>
                <a:schemeClr val="accent1"/>
              </a:buClr>
              <a:buSzPct val="90000"/>
              <a:defRPr/>
            </a:lvl3pPr>
            <a:lvl4pPr>
              <a:buClr>
                <a:schemeClr val="accent1"/>
              </a:buClr>
              <a:buSzPct val="90000"/>
              <a:defRPr/>
            </a:lvl4pPr>
            <a:lvl5pPr>
              <a:buClr>
                <a:schemeClr val="accent1"/>
              </a:buClr>
              <a:buSzPct val="90000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92240" y="2377440"/>
            <a:ext cx="4846320" cy="201168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Clr>
                <a:schemeClr val="accent1"/>
              </a:buClr>
              <a:buSzPct val="90000"/>
              <a:defRPr/>
            </a:lvl2pPr>
            <a:lvl3pPr>
              <a:buClr>
                <a:schemeClr val="accent1"/>
              </a:buClr>
              <a:buSzPct val="90000"/>
              <a:defRPr/>
            </a:lvl3pPr>
            <a:lvl4pPr>
              <a:buClr>
                <a:schemeClr val="accent1"/>
              </a:buClr>
              <a:buSzPct val="90000"/>
              <a:defRPr/>
            </a:lvl4pPr>
            <a:lvl5pPr>
              <a:buClr>
                <a:schemeClr val="accent1"/>
              </a:buClr>
              <a:buSzPct val="90000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11/20/24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AE407CB-377A-BED8-EF6C-5B5B9D236E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420" y="4920978"/>
            <a:ext cx="1091316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68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498A30-8462-D4F7-33E4-52016881ECBA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42D7A8-90D7-EAD8-D5B0-6375EB3F4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 anchor="b" anchorCtr="0">
            <a:norm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48D61E1-F43F-7EC3-A01D-52F8769F1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77439"/>
            <a:ext cx="2834640" cy="3657599"/>
          </a:xfrm>
        </p:spPr>
        <p:txBody>
          <a:bodyPr lIns="91440" tIns="45720" rIns="91440" bIns="45720"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4DA03-155B-0EEF-AE9A-B3002ECE64C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61688" y="2377440"/>
            <a:ext cx="6986016" cy="3657600"/>
          </a:xfrm>
        </p:spPr>
        <p:txBody>
          <a:bodyPr lIns="91440" tIns="45720" rIns="91440" bIns="45720"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11/20/24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987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9B7248-6025-0744-9C6E-BC6F9FDB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367D3-6495-C045-872D-F4C6CB656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C2195-E771-AB42-B5A7-7832D8F41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254339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906A8E3A-8DBF-0542-BC99-444DCA0CC2C2}" type="datetimeFigureOut">
              <a:rPr lang="en-US" smtClean="0"/>
              <a:pPr/>
              <a:t>11/20/24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F28BA-DFC0-3946-9FE9-DE388CB02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54339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F77CB-EF35-DF4C-95FE-31419B6CA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6940" y="6254339"/>
            <a:ext cx="4168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03" r:id="rId2"/>
    <p:sldLayoutId id="2147483695" r:id="rId3"/>
    <p:sldLayoutId id="2147483694" r:id="rId4"/>
    <p:sldLayoutId id="2147483696" r:id="rId5"/>
    <p:sldLayoutId id="2147483704" r:id="rId6"/>
    <p:sldLayoutId id="2147483698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0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kern="1200" spc="150" baseline="0">
          <a:solidFill>
            <a:schemeClr val="tx1"/>
          </a:solidFill>
          <a:latin typeface="+mj-lt"/>
          <a:ea typeface="Meiryo UI" panose="020B0604030504040204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500" kern="1200" spc="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500" kern="1200" spc="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400" kern="1200" spc="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400" kern="1200" spc="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400" kern="1200" spc="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kaggle.com/datasets/thedevastator/austin-animal-center-data?resource=download&amp;select=Austin+Animal+Center+Intakes" TargetMode="Externa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3D0CB20F-6AE1-1AD7-2AA5-50FACF083E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19" y="1645920"/>
            <a:ext cx="8944496" cy="4572000"/>
          </a:xfrm>
        </p:spPr>
        <p:txBody>
          <a:bodyPr lIns="0" tIns="0" rIns="0" bIns="0">
            <a:normAutofit/>
          </a:bodyPr>
          <a:lstStyle/>
          <a:p>
            <a:r>
              <a:rPr lang="en-US" sz="5400" dirty="0"/>
              <a:t>Final project: </a:t>
            </a:r>
            <a:br>
              <a:rPr lang="en-US" sz="5400" dirty="0"/>
            </a:br>
            <a:r>
              <a:rPr lang="en-US" sz="5400" dirty="0"/>
              <a:t>pet adoption analysis</a:t>
            </a:r>
          </a:p>
        </p:txBody>
      </p:sp>
      <p:sp>
        <p:nvSpPr>
          <p:cNvPr id="21" name="Subtitle 20">
            <a:extLst>
              <a:ext uri="{FF2B5EF4-FFF2-40B4-BE49-F238E27FC236}">
                <a16:creationId xmlns:a16="http://schemas.microsoft.com/office/drawing/2014/main" id="{6736B65B-9159-75EE-D968-9BF18FF2DD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731520"/>
            <a:ext cx="6858000" cy="914400"/>
          </a:xfrm>
        </p:spPr>
        <p:txBody>
          <a:bodyPr lIns="0" tIns="0" rIns="0" bIns="0">
            <a:normAutofit fontScale="85000" lnSpcReduction="20000"/>
          </a:bodyPr>
          <a:lstStyle/>
          <a:p>
            <a:r>
              <a:rPr lang="en-US" altLang="ja-JP" dirty="0"/>
              <a:t>Presenter: Sheree Harris</a:t>
            </a:r>
          </a:p>
          <a:p>
            <a:r>
              <a:rPr lang="en-US" altLang="ja-JP" dirty="0"/>
              <a:t>Instructor: Shashi Bhushan Jha, Ph.D.</a:t>
            </a:r>
          </a:p>
          <a:p>
            <a:r>
              <a:rPr lang="en-US" altLang="ja-JP" dirty="0"/>
              <a:t>Course: CAP4770 Data Mining</a:t>
            </a:r>
          </a:p>
        </p:txBody>
      </p:sp>
    </p:spTree>
    <p:extLst>
      <p:ext uri="{BB962C8B-B14F-4D97-AF65-F5344CB8AC3E}">
        <p14:creationId xmlns:p14="http://schemas.microsoft.com/office/powerpoint/2010/main" val="2582319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A5E84-FE50-97B8-7A8D-1BEE505C90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2493818"/>
            <a:ext cx="6400800" cy="3724102"/>
          </a:xfrm>
        </p:spPr>
        <p:txBody>
          <a:bodyPr anchor="t">
            <a:normAutofit/>
          </a:bodyPr>
          <a:lstStyle/>
          <a:p>
            <a:r>
              <a:rPr lang="en-US" sz="7200" dirty="0"/>
              <a:t>Questions?</a:t>
            </a: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Data Sets used: </a:t>
            </a:r>
            <a:br>
              <a:rPr lang="en-US" sz="1200" dirty="0"/>
            </a:br>
            <a:r>
              <a:rPr lang="en-US" sz="1200" dirty="0"/>
              <a:t>Austin Animal center data located on Kaggle @: </a:t>
            </a:r>
            <a:r>
              <a:rPr lang="en-US" sz="1200" b="0" i="0" u="sng" dirty="0">
                <a:effectLst/>
                <a:latin typeface="Open Sans" panose="020F0502020204030204" pitchFamily="34" charset="0"/>
                <a:hlinkClick r:id="rId2"/>
              </a:rPr>
              <a:t>https://www.kaggle.com/datasets/thedevastator/austin-animal-center-data?resource=download&amp;select=Austin+Animal+Center+Intakes</a:t>
            </a:r>
            <a:endParaRPr lang="en-US" sz="1200" dirty="0"/>
          </a:p>
        </p:txBody>
      </p:sp>
      <p:pic>
        <p:nvPicPr>
          <p:cNvPr id="4" name="Picture Placeholder 3" descr="Close up of flower">
            <a:extLst>
              <a:ext uri="{FF2B5EF4-FFF2-40B4-BE49-F238E27FC236}">
                <a16:creationId xmlns:a16="http://schemas.microsoft.com/office/drawing/2014/main" id="{6746F75C-2A61-FA37-E4DF-AF24000801D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63" r="63"/>
          <a:stretch/>
        </p:blipFill>
        <p:spPr>
          <a:xfrm>
            <a:off x="7415784" y="685800"/>
            <a:ext cx="3840480" cy="5486400"/>
          </a:xfrm>
        </p:spPr>
      </p:pic>
    </p:spTree>
    <p:extLst>
      <p:ext uri="{BB962C8B-B14F-4D97-AF65-F5344CB8AC3E}">
        <p14:creationId xmlns:p14="http://schemas.microsoft.com/office/powerpoint/2010/main" val="1869408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203704"/>
            <a:ext cx="4937760" cy="4023360"/>
          </a:xfrm>
          <a:noFill/>
        </p:spPr>
        <p:txBody>
          <a:bodyPr lIns="0" tIns="0" rIns="0" bIns="0">
            <a:no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48" y="2203704"/>
            <a:ext cx="5303520" cy="4023360"/>
          </a:xfrm>
          <a:noFill/>
        </p:spPr>
        <p:txBody>
          <a:bodyPr lIns="0" tIns="0" rIns="0" bIns="0">
            <a:normAutofit/>
          </a:bodyPr>
          <a:lstStyle/>
          <a:p>
            <a:r>
              <a:rPr lang="en-US" dirty="0"/>
              <a:t>This project aims to predict which pets are likely to get adopted based on factors like type, breed, color, condition, sex, and why the pet was at the shelter. I hope to identify the characteristics linked to quicker adoptions, providing insight that shelters could use to prioritize resources to improve the appeal of certain types of pets. For this project, I will focus on the intake and outtake data for animals at the Austin Animal Shelter.</a:t>
            </a: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F5160-26FB-355B-42D2-9398879BB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/>
          <a:lstStyle/>
          <a:p>
            <a:r>
              <a:rPr lang="en-US" dirty="0"/>
              <a:t>Data collection &amp;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8D400-4E5B-7037-7550-9E6DBCC28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808" y="2340864"/>
            <a:ext cx="3849624" cy="3840480"/>
          </a:xfrm>
        </p:spPr>
        <p:txBody>
          <a:bodyPr/>
          <a:lstStyle/>
          <a:p>
            <a:r>
              <a:rPr lang="en-US" dirty="0"/>
              <a:t>Created a database in MySQL and ingest two datasets</a:t>
            </a:r>
          </a:p>
          <a:p>
            <a:pPr lvl="1"/>
            <a:r>
              <a:rPr lang="en-US" dirty="0"/>
              <a:t>Austin Animal Intakes</a:t>
            </a:r>
          </a:p>
          <a:p>
            <a:pPr lvl="1"/>
            <a:r>
              <a:rPr lang="en-US" dirty="0"/>
              <a:t>Austin Animal Outtakes</a:t>
            </a:r>
          </a:p>
          <a:p>
            <a:r>
              <a:rPr lang="en-US" dirty="0"/>
              <a:t>In Notebook, preprocessed data</a:t>
            </a:r>
          </a:p>
          <a:p>
            <a:pPr lvl="1"/>
            <a:r>
              <a:rPr lang="en-US" dirty="0"/>
              <a:t>Connected to MySQL to pull and clean data</a:t>
            </a:r>
          </a:p>
          <a:p>
            <a:pPr lvl="1"/>
            <a:r>
              <a:rPr lang="en-US" dirty="0"/>
              <a:t>Joined tables, standardized columns, dropped duplicates</a:t>
            </a:r>
          </a:p>
          <a:p>
            <a:endParaRPr lang="en-US" dirty="0"/>
          </a:p>
        </p:txBody>
      </p:sp>
      <p:pic>
        <p:nvPicPr>
          <p:cNvPr id="12" name="Content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AD09BC0A-E8FC-B61F-8B0E-C4AB66DE93A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5286895" y="1863946"/>
            <a:ext cx="6367549" cy="44638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94034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E1AB3B5-947D-2C60-0AB5-0A2AB9F6B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1554480"/>
            <a:ext cx="6400800" cy="2103120"/>
          </a:xfrm>
        </p:spPr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29B928-4F72-F3C1-12C2-E28EA7794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3050771"/>
            <a:ext cx="6400800" cy="3075709"/>
          </a:xfrm>
        </p:spPr>
        <p:txBody>
          <a:bodyPr/>
          <a:lstStyle/>
          <a:p>
            <a:r>
              <a:rPr lang="en-US" dirty="0"/>
              <a:t>Look at the data in different ways in order to find trends, correlations, and other factors</a:t>
            </a:r>
          </a:p>
          <a:p>
            <a:pPr lvl="1"/>
            <a:r>
              <a:rPr lang="en-US" u="sng" dirty="0"/>
              <a:t>Statistical Summary</a:t>
            </a:r>
          </a:p>
          <a:p>
            <a:pPr lvl="1"/>
            <a:r>
              <a:rPr lang="en-US" dirty="0"/>
              <a:t>Trends</a:t>
            </a:r>
          </a:p>
          <a:p>
            <a:pPr lvl="1"/>
            <a:r>
              <a:rPr lang="en-US" dirty="0"/>
              <a:t>Influencing Factors</a:t>
            </a:r>
          </a:p>
          <a:p>
            <a:pPr lvl="1"/>
            <a:r>
              <a:rPr lang="en-US" dirty="0"/>
              <a:t>Time-based Factors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Picture Placeholder 20" descr="A screenshot of a computer&#10;&#10;Description automatically generated">
            <a:extLst>
              <a:ext uri="{FF2B5EF4-FFF2-40B4-BE49-F238E27FC236}">
                <a16:creationId xmlns:a16="http://schemas.microsoft.com/office/drawing/2014/main" id="{2CB66044-84E3-AC27-1B24-D204B25485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r="7671"/>
          <a:stretch/>
        </p:blipFill>
        <p:spPr>
          <a:xfrm>
            <a:off x="7539644" y="731520"/>
            <a:ext cx="4288536" cy="5486400"/>
          </a:xfrm>
          <a:ln>
            <a:solidFill>
              <a:schemeClr val="tx1"/>
            </a:solidFill>
          </a:ln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D01D2EE2-58BD-6A2C-6743-93CDC94AE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680" y="3050771"/>
            <a:ext cx="1943371" cy="32675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76384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FC51A-B659-5081-E59A-12B4B1483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AB8B4EB-A118-C1D7-21EA-4755A0099A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1554480"/>
            <a:ext cx="6400800" cy="2103120"/>
          </a:xfrm>
        </p:spPr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30C9-B280-8F97-3B09-1D6C8B0CD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3050771"/>
            <a:ext cx="6400800" cy="3075709"/>
          </a:xfrm>
        </p:spPr>
        <p:txBody>
          <a:bodyPr/>
          <a:lstStyle/>
          <a:p>
            <a:r>
              <a:rPr lang="en-US" dirty="0"/>
              <a:t>Look at the data in different ways in order to find trends, correlations, and other factors</a:t>
            </a:r>
          </a:p>
          <a:p>
            <a:pPr lvl="1"/>
            <a:r>
              <a:rPr lang="en-US" dirty="0"/>
              <a:t>Statistical Summary</a:t>
            </a:r>
          </a:p>
          <a:p>
            <a:pPr lvl="1"/>
            <a:r>
              <a:rPr lang="en-US" u="sng" dirty="0"/>
              <a:t>Trends</a:t>
            </a:r>
          </a:p>
          <a:p>
            <a:pPr lvl="1"/>
            <a:r>
              <a:rPr lang="en-US" dirty="0"/>
              <a:t>Influencing Factors</a:t>
            </a:r>
          </a:p>
          <a:p>
            <a:pPr lvl="1"/>
            <a:r>
              <a:rPr lang="en-US" dirty="0"/>
              <a:t>Time-based Factors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Picture 5" descr="A graph of different types of outcome&#10;&#10;Description automatically generated with medium confidence">
            <a:extLst>
              <a:ext uri="{FF2B5EF4-FFF2-40B4-BE49-F238E27FC236}">
                <a16:creationId xmlns:a16="http://schemas.microsoft.com/office/drawing/2014/main" id="{ABC2A509-58F8-A50C-4B65-D95940775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812" y="72885"/>
            <a:ext cx="4017297" cy="33861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 descr="A graph of adoption&#10;&#10;Description automatically generated">
            <a:extLst>
              <a:ext uri="{FF2B5EF4-FFF2-40B4-BE49-F238E27FC236}">
                <a16:creationId xmlns:a16="http://schemas.microsoft.com/office/drawing/2014/main" id="{5E570BB5-AD32-AC23-99D8-960C357F9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880" y="3358138"/>
            <a:ext cx="3882853" cy="30757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C919AF-1439-6B7F-3388-43B3BBD411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76" r="3376"/>
          <a:stretch/>
        </p:blipFill>
        <p:spPr>
          <a:xfrm>
            <a:off x="8296323" y="3428999"/>
            <a:ext cx="3835238" cy="30048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76385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C44D0-069D-A8D1-14DD-ECD6C4C07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6AFA2AC-6AE8-4DC0-4617-F2CF5F97C0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1554480"/>
            <a:ext cx="6400800" cy="2103120"/>
          </a:xfrm>
        </p:spPr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A80236-C046-3B08-AA6E-78ABC5E72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3050771"/>
            <a:ext cx="6400800" cy="3075709"/>
          </a:xfrm>
        </p:spPr>
        <p:txBody>
          <a:bodyPr/>
          <a:lstStyle/>
          <a:p>
            <a:r>
              <a:rPr lang="en-US" dirty="0"/>
              <a:t>Look at the data in different ways in order to find trends, correlations, and other factors</a:t>
            </a:r>
          </a:p>
          <a:p>
            <a:pPr lvl="1"/>
            <a:r>
              <a:rPr lang="en-US" dirty="0"/>
              <a:t>Statistical Summary</a:t>
            </a:r>
          </a:p>
          <a:p>
            <a:pPr lvl="1"/>
            <a:r>
              <a:rPr lang="en-US" dirty="0"/>
              <a:t>Trends</a:t>
            </a:r>
          </a:p>
          <a:p>
            <a:pPr lvl="1"/>
            <a:r>
              <a:rPr lang="en-US" u="sng" dirty="0"/>
              <a:t>Influencing Factors</a:t>
            </a:r>
          </a:p>
          <a:p>
            <a:pPr lvl="1"/>
            <a:r>
              <a:rPr lang="en-US" dirty="0"/>
              <a:t>Time-based Factors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 descr="Presentation Image 7">
            <a:extLst>
              <a:ext uri="{FF2B5EF4-FFF2-40B4-BE49-F238E27FC236}">
                <a16:creationId xmlns:a16="http://schemas.microsoft.com/office/drawing/2014/main" id="{6BBC7F2B-E673-8262-E2BE-D1D5C4198E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537" y="3429000"/>
            <a:ext cx="2874963" cy="2857500"/>
          </a:xfrm>
          <a:prstGeom prst="roundRect">
            <a:avLst>
              <a:gd name="adj" fmla="val 6500"/>
            </a:avLst>
          </a:prstGeom>
          <a:ln>
            <a:solidFill>
              <a:schemeClr val="tx1"/>
            </a:solidFill>
          </a:ln>
        </p:spPr>
      </p:pic>
      <p:pic>
        <p:nvPicPr>
          <p:cNvPr id="7" name="Picture 6" descr="Presentation Image 9">
            <a:extLst>
              <a:ext uri="{FF2B5EF4-FFF2-40B4-BE49-F238E27FC236}">
                <a16:creationId xmlns:a16="http://schemas.microsoft.com/office/drawing/2014/main" id="{76E7B9A1-3A64-B084-B2E0-2492A1B8C0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248" y="3463290"/>
            <a:ext cx="3152775" cy="2857500"/>
          </a:xfrm>
          <a:prstGeom prst="roundRect">
            <a:avLst>
              <a:gd name="adj" fmla="val 6500"/>
            </a:avLst>
          </a:prstGeom>
          <a:ln>
            <a:solidFill>
              <a:schemeClr val="tx1"/>
            </a:solidFill>
          </a:ln>
        </p:spPr>
      </p:pic>
      <p:pic>
        <p:nvPicPr>
          <p:cNvPr id="8" name="Picture 7" descr="Presentation Image 10">
            <a:extLst>
              <a:ext uri="{FF2B5EF4-FFF2-40B4-BE49-F238E27FC236}">
                <a16:creationId xmlns:a16="http://schemas.microsoft.com/office/drawing/2014/main" id="{C607B449-A2E4-28CB-E210-D4A4621361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966" y="365241"/>
            <a:ext cx="3440113" cy="2857500"/>
          </a:xfrm>
          <a:prstGeom prst="roundRect">
            <a:avLst>
              <a:gd name="adj" fmla="val 6500"/>
            </a:avLst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7883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75FEA-1788-BED7-19D5-7FE747115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9538B5B-98AC-5074-8F80-8EA3C80B3D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1554480"/>
            <a:ext cx="6400800" cy="2103120"/>
          </a:xfrm>
        </p:spPr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60BE7D-2F4F-C281-37DE-24E5FF343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3050771"/>
            <a:ext cx="6400800" cy="3075709"/>
          </a:xfrm>
        </p:spPr>
        <p:txBody>
          <a:bodyPr/>
          <a:lstStyle/>
          <a:p>
            <a:r>
              <a:rPr lang="en-US" dirty="0"/>
              <a:t>Look at the data in different ways in order to find trends, correlations, and other factors</a:t>
            </a:r>
          </a:p>
          <a:p>
            <a:pPr lvl="1"/>
            <a:r>
              <a:rPr lang="en-US" dirty="0"/>
              <a:t>Statistical Summary</a:t>
            </a:r>
          </a:p>
          <a:p>
            <a:pPr lvl="1"/>
            <a:r>
              <a:rPr lang="en-US" dirty="0"/>
              <a:t>Trends</a:t>
            </a:r>
          </a:p>
          <a:p>
            <a:pPr lvl="1"/>
            <a:r>
              <a:rPr lang="en-US" dirty="0"/>
              <a:t>Influencing Factors</a:t>
            </a:r>
          </a:p>
          <a:p>
            <a:pPr lvl="1"/>
            <a:r>
              <a:rPr lang="en-US" u="sng" dirty="0"/>
              <a:t>Time-based Factors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Picture 5" descr="A graph with blue lines and numbers&#10;&#10;Description automatically generated">
            <a:extLst>
              <a:ext uri="{FF2B5EF4-FFF2-40B4-BE49-F238E27FC236}">
                <a16:creationId xmlns:a16="http://schemas.microsoft.com/office/drawing/2014/main" id="{B3226803-72E0-19D6-A1E8-3CAE75283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808" y="3423229"/>
            <a:ext cx="3504084" cy="24621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 descr="A graph of a adoption count&#10;&#10;Description automatically generated">
            <a:extLst>
              <a:ext uri="{FF2B5EF4-FFF2-40B4-BE49-F238E27FC236}">
                <a16:creationId xmlns:a16="http://schemas.microsoft.com/office/drawing/2014/main" id="{E5C62CCE-2844-63CB-FE35-BB64D863D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939" y="235411"/>
            <a:ext cx="3994696" cy="291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 descr="A red and blue squares with white text&#10;&#10;Description automatically generated">
            <a:extLst>
              <a:ext uri="{FF2B5EF4-FFF2-40B4-BE49-F238E27FC236}">
                <a16:creationId xmlns:a16="http://schemas.microsoft.com/office/drawing/2014/main" id="{C30BDDE7-5B35-3E77-123E-AAC87E5BA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720" y="3333780"/>
            <a:ext cx="3994696" cy="31875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37231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70C680-8776-F905-DFEB-02C324C97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/>
          <a:lstStyle/>
          <a:p>
            <a:r>
              <a:rPr lang="en-US" dirty="0"/>
              <a:t>Prediction modeling</a:t>
            </a:r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7C71FA68-D4DB-FC04-DFBA-CDFC84BC500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30291" y="581891"/>
            <a:ext cx="5047791" cy="55445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BD0463D-DFCE-43FA-ECA8-8FFE236B5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2360815"/>
            <a:ext cx="6400800" cy="239406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Tested/trained three different prediction models in order to find most accurate method </a:t>
            </a:r>
          </a:p>
          <a:p>
            <a:pPr lvl="1"/>
            <a:r>
              <a:rPr lang="en-US" dirty="0"/>
              <a:t>Logistic Regression</a:t>
            </a:r>
          </a:p>
          <a:p>
            <a:pPr lvl="1"/>
            <a:r>
              <a:rPr lang="en-US" dirty="0"/>
              <a:t>Decision Tree Classifier</a:t>
            </a:r>
          </a:p>
          <a:p>
            <a:pPr lvl="1"/>
            <a:r>
              <a:rPr lang="en-US" dirty="0"/>
              <a:t>Random Forest Classifier</a:t>
            </a:r>
          </a:p>
          <a:p>
            <a:r>
              <a:rPr lang="en-US" dirty="0"/>
              <a:t>Of the three models used, Decision Tree Classifier had the highest accuracy after cross-validation with a score of 0.731                                               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6B46D3-66D2-8B5A-A8B8-4733ACA20360}"/>
              </a:ext>
            </a:extLst>
          </p:cNvPr>
          <p:cNvCxnSpPr/>
          <p:nvPr/>
        </p:nvCxnSpPr>
        <p:spPr>
          <a:xfrm>
            <a:off x="10008524" y="5935287"/>
            <a:ext cx="117209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11BC1-2932-3099-F1BF-EB0B38A0B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41317"/>
            <a:ext cx="10698480" cy="781396"/>
          </a:xfrm>
        </p:spPr>
        <p:txBody>
          <a:bodyPr/>
          <a:lstStyle/>
          <a:p>
            <a:r>
              <a:rPr lang="en-US" dirty="0"/>
              <a:t>Insights after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1E2E6-A609-CB1B-EEE1-70BD08487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763" y="927701"/>
            <a:ext cx="4912822" cy="5414909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Use the Decision Tree Classifier and discover the most important features</a:t>
            </a: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Compare the top features with the trends found during Data Analysis</a:t>
            </a: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Provide the gained insights and possible solutions to shelters</a:t>
            </a:r>
          </a:p>
          <a:p>
            <a:pPr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/>
              <a:t>By combing the results from the Data Analysis, which show adopter preferences; with the model showing the shelter’s efficiency some possible solutions are</a:t>
            </a:r>
          </a:p>
          <a:p>
            <a:pPr lvl="1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/>
              <a:t>Use the Data Analysis results, focusing on the more popular breeds and colors, for marketing purposes.</a:t>
            </a:r>
          </a:p>
          <a:p>
            <a:pPr lvl="1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/>
              <a:t>Use the prediction model results, which focus on age and time in shelter, to conduct targeted campaigns</a:t>
            </a:r>
          </a:p>
        </p:txBody>
      </p:sp>
      <p:pic>
        <p:nvPicPr>
          <p:cNvPr id="8" name="Picture 7" descr="A graph of a number of blue bars&#10;&#10;Description automatically generated">
            <a:extLst>
              <a:ext uri="{FF2B5EF4-FFF2-40B4-BE49-F238E27FC236}">
                <a16:creationId xmlns:a16="http://schemas.microsoft.com/office/drawing/2014/main" id="{90965037-AB75-8E37-9744-160F27324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527" y="1297345"/>
            <a:ext cx="4554257" cy="42633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6518477"/>
      </p:ext>
    </p:extLst>
  </p:cSld>
  <p:clrMapOvr>
    <a:masterClrMapping/>
  </p:clrMapOvr>
</p:sld>
</file>

<file path=ppt/theme/theme1.xml><?xml version="1.0" encoding="utf-8"?>
<a:theme xmlns:a="http://schemas.openxmlformats.org/drawingml/2006/main" name="Creative Gradient ">
  <a:themeElements>
    <a:clrScheme name="Cherry Blossoms">
      <a:dk1>
        <a:srgbClr val="000000"/>
      </a:dk1>
      <a:lt1>
        <a:srgbClr val="FFFFFF"/>
      </a:lt1>
      <a:dk2>
        <a:srgbClr val="073A4B"/>
      </a:dk2>
      <a:lt2>
        <a:srgbClr val="E7E6E6"/>
      </a:lt2>
      <a:accent1>
        <a:srgbClr val="CC3059"/>
      </a:accent1>
      <a:accent2>
        <a:srgbClr val="839985"/>
      </a:accent2>
      <a:accent3>
        <a:srgbClr val="FC9FAD"/>
      </a:accent3>
      <a:accent4>
        <a:srgbClr val="EED6AA"/>
      </a:accent4>
      <a:accent5>
        <a:srgbClr val="191C30"/>
      </a:accent5>
      <a:accent6>
        <a:srgbClr val="6E774E"/>
      </a:accent6>
      <a:hlink>
        <a:srgbClr val="E7456B"/>
      </a:hlink>
      <a:folHlink>
        <a:srgbClr val="F0C55F"/>
      </a:folHlink>
    </a:clrScheme>
    <a:fontScheme name="Custom 33">
      <a:majorFont>
        <a:latin typeface="Perpetua Titling MT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176810_win32_EF_v3" id="{23AE6A88-72AF-46C7-89B7-449EB9FADA56}" vid="{778CED17-04A8-4798-A8A2-38679DD162A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F176E13-D552-4230-8F12-ECC520456A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06D6625-0C6A-47B9-9FF8-70FAB9A23EE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9A2D85B-06BE-42C0-9F9D-010F2E25A61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4048</TotalTime>
  <Words>457</Words>
  <Application>Microsoft Office PowerPoint</Application>
  <PresentationFormat>Widescreen</PresentationFormat>
  <Paragraphs>51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Arial</vt:lpstr>
      <vt:lpstr>Calibri</vt:lpstr>
      <vt:lpstr>Open Sans</vt:lpstr>
      <vt:lpstr>Perpetua Titling MT</vt:lpstr>
      <vt:lpstr>Wingdings</vt:lpstr>
      <vt:lpstr>Creative Gradient </vt:lpstr>
      <vt:lpstr>Final project:  pet adoption analysis</vt:lpstr>
      <vt:lpstr>Problem Statement</vt:lpstr>
      <vt:lpstr>Data collection &amp; preprocessing</vt:lpstr>
      <vt:lpstr>Data analysis</vt:lpstr>
      <vt:lpstr>Data analysis</vt:lpstr>
      <vt:lpstr>Data analysis</vt:lpstr>
      <vt:lpstr>Data analysis</vt:lpstr>
      <vt:lpstr>Prediction modeling</vt:lpstr>
      <vt:lpstr>Insights after analysis</vt:lpstr>
      <vt:lpstr>Questions?            Data Sets used:  Austin Animal center data located on Kaggle @: https://www.kaggle.com/datasets/thedevastator/austin-animal-center-data?resource=download&amp;select=Austin+Animal+Center+Intakes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Sheree Harris</dc:creator>
  <cp:lastModifiedBy>Sheree Harris</cp:lastModifiedBy>
  <cp:revision>1</cp:revision>
  <dcterms:created xsi:type="dcterms:W3CDTF">2023-08-29T05:36:59Z</dcterms:created>
  <dcterms:modified xsi:type="dcterms:W3CDTF">2024-11-21T08:11:27Z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